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21"/>
  </p:notesMasterIdLst>
  <p:sldIdLst>
    <p:sldId id="266" r:id="rId2"/>
    <p:sldId id="276" r:id="rId3"/>
    <p:sldId id="309" r:id="rId4"/>
    <p:sldId id="312" r:id="rId5"/>
    <p:sldId id="285" r:id="rId6"/>
    <p:sldId id="326" r:id="rId7"/>
    <p:sldId id="314" r:id="rId8"/>
    <p:sldId id="310" r:id="rId9"/>
    <p:sldId id="297" r:id="rId10"/>
    <p:sldId id="327" r:id="rId11"/>
    <p:sldId id="328" r:id="rId12"/>
    <p:sldId id="316" r:id="rId13"/>
    <p:sldId id="317" r:id="rId14"/>
    <p:sldId id="321" r:id="rId15"/>
    <p:sldId id="320" r:id="rId16"/>
    <p:sldId id="323" r:id="rId17"/>
    <p:sldId id="324" r:id="rId18"/>
    <p:sldId id="313" r:id="rId19"/>
    <p:sldId id="301" r:id="rId20"/>
  </p:sldIdLst>
  <p:sldSz cx="9144000" cy="6858000" type="screen4x3"/>
  <p:notesSz cx="6858000" cy="9144000"/>
  <p:embeddedFontLst>
    <p:embeddedFont>
      <p:font typeface="Broadway" panose="04040905080B02020502" pitchFamily="82" charset="0"/>
      <p:regular r:id="rId22"/>
    </p:embeddedFont>
    <p:embeddedFont>
      <p:font typeface="휴먼둥근헤드라인" panose="0203050400010101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나눔고딕 ExtraBold" panose="020B0600000101010101" charset="-127"/>
      <p:bold r:id="rId26"/>
    </p:embeddedFont>
    <p:embeddedFont>
      <p:font typeface="나눔고딕" panose="020B0600000101010101" charset="-127"/>
      <p:regular r:id="rId27"/>
      <p:bold r:id="rId28"/>
    </p:embeddedFont>
    <p:embeddedFont>
      <p:font typeface="나눔바른고딕" panose="020B0600000101010101" charset="-127"/>
      <p:regular r:id="rId29"/>
      <p:bold r:id="rId30"/>
    </p:embeddedFont>
    <p:embeddedFont>
      <p:font typeface="배달의민족 한나" panose="020B0600000101010101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E57"/>
    <a:srgbClr val="FFCC00"/>
    <a:srgbClr val="3B589E"/>
    <a:srgbClr val="CCFF33"/>
    <a:srgbClr val="99FF33"/>
    <a:srgbClr val="808000"/>
    <a:srgbClr val="996633"/>
    <a:srgbClr val="D8D148"/>
    <a:srgbClr val="A50021"/>
    <a:srgbClr val="758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9" autoAdjust="0"/>
    <p:restoredTop sz="95503" autoAdjust="0"/>
  </p:normalViewPr>
  <p:slideViewPr>
    <p:cSldViewPr>
      <p:cViewPr varScale="1">
        <p:scale>
          <a:sx n="63" d="100"/>
          <a:sy n="63" d="100"/>
        </p:scale>
        <p:origin x="144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7A8C5-9EF4-4434-AC31-4421111CEE52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74363-8C63-444F-A56B-425A8239C5A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잉카 </a:t>
            </a:r>
            <a:r>
              <a:rPr lang="ko-KR" altLang="en-US" dirty="0" err="1"/>
              <a:t>스케이프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74363-8C63-444F-A56B-425A8239C5A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2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74363-8C63-444F-A56B-425A8239C5A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810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74363-8C63-444F-A56B-425A8239C5A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74363-8C63-444F-A56B-425A8239C5A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728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74363-8C63-444F-A56B-425A8239C5A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127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74363-8C63-444F-A56B-425A8239C5A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2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74363-8C63-444F-A56B-425A8239C5A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020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74363-8C63-444F-A56B-425A8239C5A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622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74363-8C63-444F-A56B-425A8239C5A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866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74363-8C63-444F-A56B-425A8239C5A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95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m.di-focus.com/news/articleView.html?idxno=1547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6.jpe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18502" y="1817550"/>
            <a:ext cx="550699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8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en-US" altLang="ko-KR" sz="4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Smart Safety Zone</a:t>
            </a:r>
          </a:p>
          <a:p>
            <a:pPr algn="ctr"/>
            <a:endParaRPr lang="en-US" altLang="ko-KR" sz="48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</a:p>
          <a:p>
            <a:pPr algn="ctr"/>
            <a:endParaRPr lang="en-US" altLang="ko-KR" sz="36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23510" y="4437112"/>
            <a:ext cx="35206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200934013 </a:t>
            </a:r>
            <a:r>
              <a:rPr lang="ko-KR" altLang="en-US" sz="2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서동형</a:t>
            </a:r>
            <a:endParaRPr lang="en-US" altLang="ko-KR" sz="2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201134031 </a:t>
            </a:r>
            <a:r>
              <a:rPr lang="ko-KR" altLang="en-US" sz="2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최형근</a:t>
            </a:r>
            <a:endParaRPr lang="en-US" altLang="ko-KR" sz="2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발표일 </a:t>
            </a:r>
            <a:r>
              <a:rPr lang="en-US" altLang="ko-KR" sz="2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: 2016</a:t>
            </a:r>
            <a:r>
              <a:rPr lang="ko-KR" altLang="en-US" sz="2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10</a:t>
            </a:r>
            <a:r>
              <a:rPr lang="ko-KR" altLang="en-US" sz="2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endParaRPr lang="en-US" altLang="ko-KR" sz="2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058128" y="797091"/>
            <a:ext cx="7027743" cy="5329072"/>
            <a:chOff x="1259632" y="1594640"/>
            <a:chExt cx="7027743" cy="5329072"/>
          </a:xfrm>
        </p:grpSpPr>
        <p:sp>
          <p:nvSpPr>
            <p:cNvPr id="5" name="TextBox 4"/>
            <p:cNvSpPr txBox="1"/>
            <p:nvPr/>
          </p:nvSpPr>
          <p:spPr>
            <a:xfrm>
              <a:off x="1530380" y="5877272"/>
              <a:ext cx="2825596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긴급 상황 발생시</a:t>
              </a:r>
            </a:p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팝업 메시지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진동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알람 소리가 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울리고 알림 메시지를 클릭하면 나타나는 화면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75367" y="5982378"/>
              <a:ext cx="33120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통화 누르면 원 콜 연결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상황 사진보고 판단 후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설정된 </a:t>
              </a:r>
              <a:r>
                <a:rPr lang="ko-KR" alt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원콜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번호로 연결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" name="그림 6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7375" y="1597750"/>
              <a:ext cx="3240000" cy="4320000"/>
            </a:xfrm>
            <a:prstGeom prst="rect">
              <a:avLst/>
            </a:prstGeom>
          </p:spPr>
        </p:pic>
        <p:pic>
          <p:nvPicPr>
            <p:cNvPr id="8" name="그림 7"/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1594640"/>
              <a:ext cx="3240000" cy="43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9699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0"/>
            <a:ext cx="5297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56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86005" y="5875004"/>
            <a:ext cx="257176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FF6E5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endParaRPr lang="en-US" altLang="ko-KR" sz="2000" b="1" dirty="0">
              <a:solidFill>
                <a:srgbClr val="FF6E5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간단하게 사용할 수 있는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선택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성공회대라의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컬러코드 사용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755576" y="376446"/>
            <a:ext cx="810270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 시연</a:t>
            </a:r>
            <a:r>
              <a:rPr lang="en-US" altLang="ko-K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</a:p>
        </p:txBody>
      </p:sp>
      <p:pic>
        <p:nvPicPr>
          <p:cNvPr id="23" name="그림 22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626809"/>
            <a:ext cx="3240000" cy="4320000"/>
          </a:xfrm>
          <a:prstGeom prst="rect">
            <a:avLst/>
          </a:prstGeom>
        </p:spPr>
      </p:pic>
      <p:pic>
        <p:nvPicPr>
          <p:cNvPr id="28" name="그림 27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89" y="1597750"/>
            <a:ext cx="3240000" cy="4320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148424" y="6021288"/>
            <a:ext cx="2879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6E5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화면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원콜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번호 및 알람 소리 선택 등의 설정 제공</a:t>
            </a:r>
            <a:endParaRPr lang="en-US" altLang="ko-KR" sz="2000" b="1" dirty="0">
              <a:solidFill>
                <a:srgbClr val="FF6E5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273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86005" y="5982379"/>
            <a:ext cx="2571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6E5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화면</a:t>
            </a:r>
            <a:endParaRPr lang="en-US" altLang="ko-KR" sz="2000" b="1" dirty="0">
              <a:solidFill>
                <a:srgbClr val="FF6E5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관리자끼리 전달할 사항 등의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소통할 수 있는 게시판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755576" y="376446"/>
            <a:ext cx="810270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 시연</a:t>
            </a:r>
            <a:r>
              <a:rPr lang="en-US" altLang="ko-K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04408" y="5982379"/>
            <a:ext cx="3312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6E5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작성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제목과 내용 작성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그리고 중요도 여부를 선택할 수 있음</a:t>
            </a:r>
            <a:endParaRPr lang="en-US" altLang="ko-KR" sz="2000" b="1" dirty="0">
              <a:solidFill>
                <a:srgbClr val="FF6E5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609342"/>
            <a:ext cx="3240000" cy="4320000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08" y="1628800"/>
            <a:ext cx="324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2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15616" y="5982378"/>
            <a:ext cx="2825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6E5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 화면</a:t>
            </a:r>
            <a:endParaRPr lang="en-US" altLang="ko-KR" sz="2000" b="1" dirty="0">
              <a:solidFill>
                <a:srgbClr val="FF6E5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안전 사고 사진들을 갤러리 뷰로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확인 가능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755576" y="376446"/>
            <a:ext cx="810270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 시연</a:t>
            </a:r>
            <a:r>
              <a:rPr lang="en-US" altLang="ko-K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75367" y="5982378"/>
            <a:ext cx="3312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6E5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폴더 트리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사진들을 폴더 트리대로 연결해서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월별로 볼 수 있게 함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3240000" cy="4320000"/>
          </a:xfrm>
          <a:prstGeom prst="rect">
            <a:avLst/>
          </a:prstGeom>
        </p:spPr>
      </p:pic>
      <p:pic>
        <p:nvPicPr>
          <p:cNvPr id="13" name="그림 12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367" y="1628800"/>
            <a:ext cx="324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80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3557" y="5805264"/>
            <a:ext cx="2753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6E5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신고 화면</a:t>
            </a:r>
            <a:endParaRPr lang="en-US" altLang="ko-KR" sz="2000" b="1" dirty="0">
              <a:solidFill>
                <a:srgbClr val="FF6E5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긴급상황 발생시 신고 가능한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리스트 제공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755576" y="376446"/>
            <a:ext cx="810270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 시연</a:t>
            </a:r>
            <a:r>
              <a:rPr lang="en-US" altLang="ko-K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43808" y="5799457"/>
            <a:ext cx="3312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6E5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콜 연결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한번만 누르면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바로 전화 연결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615783"/>
            <a:ext cx="2880000" cy="3960000"/>
          </a:xfrm>
          <a:prstGeom prst="rect">
            <a:avLst/>
          </a:prstGeom>
        </p:spPr>
      </p:pic>
      <p:pic>
        <p:nvPicPr>
          <p:cNvPr id="14" name="그림 13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615783"/>
            <a:ext cx="2880000" cy="3960000"/>
          </a:xfrm>
          <a:prstGeom prst="rect">
            <a:avLst/>
          </a:prstGeom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15783"/>
            <a:ext cx="2880000" cy="396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868504" y="5805264"/>
            <a:ext cx="3312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6E5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119</a:t>
            </a:r>
            <a:r>
              <a:rPr lang="ko-KR" altLang="en-US" sz="2000" b="1" dirty="0">
                <a:solidFill>
                  <a:srgbClr val="FF6E5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안전신고센터 링크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119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안전신고 센터로 들어가서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신고 및 정보 열람 가능</a:t>
            </a:r>
            <a:endParaRPr lang="en-US" altLang="ko-KR" sz="2000" b="1" dirty="0">
              <a:solidFill>
                <a:srgbClr val="FF6E5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288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70340" y="5982378"/>
            <a:ext cx="2825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6E5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 화면</a:t>
            </a:r>
            <a:endParaRPr lang="en-US" altLang="ko-KR" sz="2000" b="1" dirty="0">
              <a:solidFill>
                <a:srgbClr val="FF6E5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월별로 사고의 건수를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파이 차트로 보여줌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755576" y="376446"/>
            <a:ext cx="810270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 시연</a:t>
            </a:r>
            <a:r>
              <a:rPr lang="en-US" altLang="ko-K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75367" y="5867112"/>
            <a:ext cx="33120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6E5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일별 통계 화면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파이차트의 부분을 클릭하면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달의 상세한 사고 건수를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라인차트로 보여줌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375" y="1608260"/>
            <a:ext cx="3240000" cy="4320000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57" y="1608260"/>
            <a:ext cx="324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44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376446"/>
            <a:ext cx="810270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발전 방향</a:t>
            </a:r>
            <a:endParaRPr lang="en-US" altLang="ko-KR" sz="6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288" y="22801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3528" y="2055673"/>
            <a:ext cx="9286640" cy="104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스트리밍 서버 구축</a:t>
            </a:r>
            <a:b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b="1" kern="0" noProof="0" dirty="0">
                <a:solidFill>
                  <a:srgbClr val="FF6E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전송이 보다 빠르고 정확하게 됨</a:t>
            </a:r>
            <a:endParaRPr kumimoji="0" lang="en-US" altLang="ko-KR" sz="2000" i="0" u="none" strike="noStrike" kern="0" cap="none" spc="0" normalizeH="0" baseline="0" noProof="0" dirty="0">
              <a:ln>
                <a:noFill/>
              </a:ln>
              <a:solidFill>
                <a:srgbClr val="FF6E57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3501008"/>
            <a:ext cx="9286640" cy="104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kumimoji="0" lang="ko-KR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SD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카드에 사진 저장</a:t>
            </a:r>
            <a:b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백업 파일을 생성해 사진에 대한 안정성이 높아짐</a:t>
            </a:r>
            <a:endParaRPr kumimoji="0" lang="en-US" altLang="ko-KR" sz="2000" i="0" u="none" strike="noStrike" kern="0" cap="none" spc="0" normalizeH="0" baseline="0" noProof="0" dirty="0">
              <a:ln>
                <a:noFill/>
              </a:ln>
              <a:solidFill>
                <a:srgbClr val="FF6E57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688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251520" y="397113"/>
            <a:ext cx="810270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출처</a:t>
            </a:r>
            <a:endParaRPr lang="en-US" altLang="ko-KR" sz="6000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251520" y="2265625"/>
            <a:ext cx="8280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http://news.chosun.com/site/data/html_dir/2016/03/22/2016032200245.html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대학교 안전사고 관련 뉴스</a:t>
            </a:r>
            <a:r>
              <a:rPr lang="en-US" altLang="ko-KR" dirty="0"/>
              <a:t>, </a:t>
            </a:r>
            <a:r>
              <a:rPr lang="ko-KR" altLang="en-US" dirty="0"/>
              <a:t>조선 뉴스</a:t>
            </a:r>
            <a:endParaRPr lang="en-US" altLang="ko-KR" dirty="0"/>
          </a:p>
          <a:p>
            <a:endParaRPr lang="en-US" altLang="ko-KR" dirty="0">
              <a:hlinkClick r:id="rId3"/>
            </a:endParaRPr>
          </a:p>
          <a:p>
            <a:r>
              <a:rPr lang="ko-KR" altLang="en-US" dirty="0">
                <a:hlinkClick r:id="rId3"/>
              </a:rPr>
              <a:t>http://m.di-focus.com/news/articleView.html?idxno=15472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골든 타임에 대한 사진 출처</a:t>
            </a:r>
            <a:endParaRPr lang="en-US" altLang="ko-KR" dirty="0"/>
          </a:p>
          <a:p>
            <a:r>
              <a:rPr lang="ko-KR" altLang="en-US" dirty="0"/>
              <a:t>화재</a:t>
            </a:r>
            <a:r>
              <a:rPr lang="en-US" altLang="ko-KR" dirty="0"/>
              <a:t>, </a:t>
            </a:r>
            <a:r>
              <a:rPr lang="ko-KR" altLang="en-US" dirty="0"/>
              <a:t>유독가스차단</a:t>
            </a:r>
            <a:r>
              <a:rPr lang="en-US" altLang="ko-KR" dirty="0"/>
              <a:t>, </a:t>
            </a:r>
            <a:r>
              <a:rPr lang="ko-KR" altLang="en-US" dirty="0" err="1"/>
              <a:t>써스텍의</a:t>
            </a:r>
            <a:r>
              <a:rPr lang="ko-KR" altLang="en-US" dirty="0"/>
              <a:t> 간편 ‘</a:t>
            </a:r>
            <a:r>
              <a:rPr lang="ko-KR" altLang="en-US" dirty="0" err="1"/>
              <a:t>방독면마스크’면</a:t>
            </a:r>
            <a:r>
              <a:rPr lang="ko-KR" altLang="en-US" dirty="0"/>
              <a:t> 해결가능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http://www.mechasolution.com/shop/main/index.php</a:t>
            </a:r>
          </a:p>
          <a:p>
            <a:r>
              <a:rPr lang="ko-KR" altLang="en-US" dirty="0"/>
              <a:t>각종 센서 및 라이브러리 정보 </a:t>
            </a:r>
            <a:r>
              <a:rPr lang="en-US" altLang="ko-KR" dirty="0"/>
              <a:t>- </a:t>
            </a:r>
            <a:r>
              <a:rPr lang="ko-KR" altLang="en-US" dirty="0"/>
              <a:t>메카솔루션</a:t>
            </a:r>
          </a:p>
        </p:txBody>
      </p:sp>
    </p:spTree>
    <p:extLst>
      <p:ext uri="{BB962C8B-B14F-4D97-AF65-F5344CB8AC3E}">
        <p14:creationId xmlns:p14="http://schemas.microsoft.com/office/powerpoint/2010/main" val="3539671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51086" y="3013502"/>
            <a:ext cx="5441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감사합니다</a:t>
            </a:r>
            <a:r>
              <a:rPr lang="en-US" altLang="ko-KR" sz="4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</a:p>
        </p:txBody>
      </p:sp>
      <p:grpSp>
        <p:nvGrpSpPr>
          <p:cNvPr id="2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-32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1520" y="260648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INDEX.</a:t>
            </a:r>
            <a:endParaRPr lang="ko-KR" altLang="en-US" sz="36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95536" y="2411596"/>
            <a:ext cx="2033324" cy="2086998"/>
            <a:chOff x="877362" y="2411596"/>
            <a:chExt cx="2033324" cy="2086998"/>
          </a:xfrm>
        </p:grpSpPr>
        <p:sp>
          <p:nvSpPr>
            <p:cNvPr id="41" name="TextBox 40"/>
            <p:cNvSpPr txBox="1"/>
            <p:nvPr/>
          </p:nvSpPr>
          <p:spPr>
            <a:xfrm>
              <a:off x="877362" y="2928934"/>
              <a:ext cx="2033324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동기</a:t>
              </a:r>
              <a:endPara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</a:t>
              </a:r>
              <a:endPara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목표</a:t>
              </a:r>
              <a:endPara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98" name="직선 연결선 197"/>
            <p:cNvCxnSpPr/>
            <p:nvPr/>
          </p:nvCxnSpPr>
          <p:spPr>
            <a:xfrm>
              <a:off x="1482496" y="2809503"/>
              <a:ext cx="7920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/>
            <p:cNvCxnSpPr/>
            <p:nvPr/>
          </p:nvCxnSpPr>
          <p:spPr>
            <a:xfrm>
              <a:off x="1491046" y="2871986"/>
              <a:ext cx="7920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/>
            <p:cNvSpPr txBox="1"/>
            <p:nvPr/>
          </p:nvSpPr>
          <p:spPr>
            <a:xfrm>
              <a:off x="1481926" y="2411596"/>
              <a:ext cx="1152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1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428860" y="2411596"/>
            <a:ext cx="2144280" cy="2101115"/>
            <a:chOff x="2917646" y="2411596"/>
            <a:chExt cx="2144280" cy="2101115"/>
          </a:xfrm>
        </p:grpSpPr>
        <p:sp>
          <p:nvSpPr>
            <p:cNvPr id="81" name="TextBox 80"/>
            <p:cNvSpPr txBox="1"/>
            <p:nvPr/>
          </p:nvSpPr>
          <p:spPr>
            <a:xfrm>
              <a:off x="2917646" y="2943051"/>
              <a:ext cx="214428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endPara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시나리오</a:t>
              </a:r>
              <a:endPara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시연</a:t>
              </a:r>
              <a:endPara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01" name="직선 연결선 200"/>
            <p:cNvCxnSpPr/>
            <p:nvPr/>
          </p:nvCxnSpPr>
          <p:spPr>
            <a:xfrm>
              <a:off x="3418162" y="2809503"/>
              <a:ext cx="7920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/>
            <p:cNvCxnSpPr/>
            <p:nvPr/>
          </p:nvCxnSpPr>
          <p:spPr>
            <a:xfrm>
              <a:off x="3409042" y="2871986"/>
              <a:ext cx="7920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Box 217"/>
            <p:cNvSpPr txBox="1"/>
            <p:nvPr/>
          </p:nvSpPr>
          <p:spPr>
            <a:xfrm>
              <a:off x="3337154" y="2411596"/>
              <a:ext cx="1152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2</a:t>
              </a:r>
              <a:endParaRPr lang="ko-KR" altLang="en-US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499992" y="2357430"/>
            <a:ext cx="2706664" cy="1706288"/>
            <a:chOff x="4298908" y="2411596"/>
            <a:chExt cx="2706664" cy="1706288"/>
          </a:xfrm>
        </p:grpSpPr>
        <p:sp>
          <p:nvSpPr>
            <p:cNvPr id="88" name="TextBox 87"/>
            <p:cNvSpPr txBox="1"/>
            <p:nvPr/>
          </p:nvSpPr>
          <p:spPr>
            <a:xfrm>
              <a:off x="4298908" y="3040666"/>
              <a:ext cx="2706664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어플리케이션</a:t>
              </a:r>
              <a:endPara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시연</a:t>
              </a:r>
              <a:endPara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03" name="직선 연결선 202"/>
            <p:cNvCxnSpPr/>
            <p:nvPr/>
          </p:nvCxnSpPr>
          <p:spPr>
            <a:xfrm>
              <a:off x="5148064" y="2809503"/>
              <a:ext cx="7920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/>
            <p:cNvCxnSpPr/>
            <p:nvPr/>
          </p:nvCxnSpPr>
          <p:spPr>
            <a:xfrm>
              <a:off x="5148064" y="2871986"/>
              <a:ext cx="7920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/>
            <p:cNvSpPr txBox="1"/>
            <p:nvPr/>
          </p:nvSpPr>
          <p:spPr>
            <a:xfrm>
              <a:off x="5076176" y="2411596"/>
              <a:ext cx="1152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860296" y="2411596"/>
            <a:ext cx="2248208" cy="1608673"/>
            <a:chOff x="5286380" y="2411596"/>
            <a:chExt cx="2248208" cy="1608673"/>
          </a:xfrm>
        </p:grpSpPr>
        <p:grpSp>
          <p:nvGrpSpPr>
            <p:cNvPr id="46" name="그룹 45"/>
            <p:cNvGrpSpPr/>
            <p:nvPr/>
          </p:nvGrpSpPr>
          <p:grpSpPr>
            <a:xfrm>
              <a:off x="5848764" y="2411596"/>
              <a:ext cx="1152128" cy="1159679"/>
              <a:chOff x="5848764" y="2411596"/>
              <a:chExt cx="1152128" cy="1159679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5848764" y="2924944"/>
                <a:ext cx="115212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3600" dirty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endParaRPr>
              </a:p>
            </p:txBody>
          </p:sp>
          <p:cxnSp>
            <p:nvCxnSpPr>
              <p:cNvPr id="205" name="직선 연결선 204"/>
              <p:cNvCxnSpPr/>
              <p:nvPr/>
            </p:nvCxnSpPr>
            <p:spPr>
              <a:xfrm>
                <a:off x="5920772" y="2809503"/>
                <a:ext cx="7920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/>
              <p:cNvCxnSpPr/>
              <p:nvPr/>
            </p:nvCxnSpPr>
            <p:spPr>
              <a:xfrm>
                <a:off x="5920772" y="2871986"/>
                <a:ext cx="792088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TextBox 219"/>
              <p:cNvSpPr txBox="1"/>
              <p:nvPr/>
            </p:nvSpPr>
            <p:spPr>
              <a:xfrm>
                <a:off x="5848764" y="2411596"/>
                <a:ext cx="115212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배달의민족 한나" pitchFamily="2" charset="-127"/>
                    <a:ea typeface="배달의민족 한나" pitchFamily="2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5286380" y="2943051"/>
              <a:ext cx="22482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</a:t>
              </a:r>
              <a:endPara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발전 방향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2656"/>
            <a:ext cx="7920880" cy="62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12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588812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동기</a:t>
            </a:r>
            <a:endParaRPr lang="en-US" altLang="ko-KR" sz="6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547662" y="1673513"/>
            <a:ext cx="5858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FF6E57"/>
                </a:solidFill>
                <a:latin typeface="Broadway" panose="04040905080B02020502" pitchFamily="82" charset="0"/>
                <a:ea typeface="맑은 고딕" panose="020B0503020000020004" pitchFamily="50" charset="-127"/>
              </a:rPr>
              <a:t>이러한 사고들을 어떻게 </a:t>
            </a:r>
            <a:endParaRPr lang="en-US" altLang="ko-KR" sz="3600" dirty="0">
              <a:solidFill>
                <a:srgbClr val="FF6E57"/>
              </a:solidFill>
              <a:latin typeface="Broadway" panose="04040905080B02020502" pitchFamily="82" charset="0"/>
              <a:ea typeface="맑은 고딕" panose="020B0503020000020004" pitchFamily="50" charset="-127"/>
            </a:endParaRPr>
          </a:p>
          <a:p>
            <a:pPr algn="ctr"/>
            <a:r>
              <a:rPr lang="ko-KR" altLang="en-US" sz="3600" dirty="0">
                <a:solidFill>
                  <a:srgbClr val="FF6E57"/>
                </a:solidFill>
                <a:latin typeface="Broadway" panose="04040905080B02020502" pitchFamily="82" charset="0"/>
                <a:ea typeface="맑은 고딕" panose="020B0503020000020004" pitchFamily="50" charset="-127"/>
              </a:rPr>
              <a:t>예방할 수 있을까</a:t>
            </a:r>
            <a:r>
              <a:rPr lang="en-US" altLang="ko-KR" sz="3600" dirty="0">
                <a:solidFill>
                  <a:srgbClr val="FF6E57"/>
                </a:solidFill>
                <a:latin typeface="Broadway" panose="04040905080B02020502" pitchFamily="82" charset="0"/>
                <a:ea typeface="맑은 고딕" panose="020B0503020000020004" pitchFamily="50" charset="-127"/>
              </a:rPr>
              <a:t>?</a:t>
            </a:r>
          </a:p>
        </p:txBody>
      </p:sp>
      <p:pic>
        <p:nvPicPr>
          <p:cNvPr id="1026" name="Picture 2" descr="http://www.di-focus.com/news/photo/201511/15472_8255_274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" r="17830" b="28737"/>
          <a:stretch/>
        </p:blipFill>
        <p:spPr bwMode="auto">
          <a:xfrm>
            <a:off x="587994" y="2873842"/>
            <a:ext cx="7751985" cy="383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33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588812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6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683568" y="1628800"/>
            <a:ext cx="3672008" cy="5112168"/>
            <a:chOff x="1085528" y="1628800"/>
            <a:chExt cx="3672008" cy="5112168"/>
          </a:xfrm>
        </p:grpSpPr>
        <p:sp>
          <p:nvSpPr>
            <p:cNvPr id="16" name="TextBox 15"/>
            <p:cNvSpPr txBox="1"/>
            <p:nvPr/>
          </p:nvSpPr>
          <p:spPr>
            <a:xfrm>
              <a:off x="1085528" y="1628800"/>
              <a:ext cx="36720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사고 발생시 관리자에게 </a:t>
              </a:r>
              <a:endParaRPr lang="en-US" altLang="ko-KR" sz="2000" b="1" dirty="0">
                <a:solidFill>
                  <a:srgbClr val="FF6E57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빠르게 정보를 실시간 전송</a:t>
              </a:r>
              <a:endParaRPr lang="en-US" altLang="ko-KR" sz="2000" b="1" dirty="0">
                <a:solidFill>
                  <a:srgbClr val="FF6E57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사고 발생시 센서에서 감지 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사건이 발생된 장소의 사진과 정보를 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어플리케이션으로 전송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050" name="Picture 2" descr="안전사고 관리자에 대한 이미지 검색결과"/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3140968"/>
              <a:ext cx="3600000" cy="360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5004048" y="1736521"/>
            <a:ext cx="3600000" cy="5004447"/>
            <a:chOff x="5148064" y="1736521"/>
            <a:chExt cx="3600000" cy="5004447"/>
          </a:xfrm>
        </p:grpSpPr>
        <p:sp>
          <p:nvSpPr>
            <p:cNvPr id="19" name="TextBox 18"/>
            <p:cNvSpPr txBox="1"/>
            <p:nvPr/>
          </p:nvSpPr>
          <p:spPr>
            <a:xfrm>
              <a:off x="5173193" y="1736521"/>
              <a:ext cx="3549742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사고 정보를 </a:t>
              </a:r>
              <a:r>
                <a:rPr lang="en-US" altLang="ko-KR" sz="2000" b="1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SNS</a:t>
              </a:r>
              <a:r>
                <a:rPr lang="ko-KR" altLang="en-US" sz="2000" b="1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공지</a:t>
              </a:r>
              <a:endParaRPr lang="en-US" altLang="ko-KR" sz="2000" b="1" dirty="0">
                <a:solidFill>
                  <a:srgbClr val="FF6E57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관리자만 아는 것이 아니라 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SNS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사고 정보를 게시하여 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다른 학생들이 볼 수 있게 한다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052" name="Picture 4" descr="sns에 대한 이미지 검색결과"/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3140968"/>
              <a:ext cx="3600000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376446"/>
            <a:ext cx="810270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6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ko-KR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모듈 설명</a:t>
            </a:r>
            <a:endParaRPr lang="en-US" altLang="ko-KR" sz="6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288" y="22801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62418" y="1969031"/>
            <a:ext cx="4958480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MQ-02(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감지센서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b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LPG,</a:t>
            </a:r>
            <a:r>
              <a:rPr kumimoji="0" lang="en-US" altLang="ko-KR" b="1" i="0" u="none" strike="noStrike" kern="0" cap="none" spc="0" normalizeH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b="1" i="0" u="none" strike="noStrike" kern="0" cap="none" spc="0" normalizeH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부탄</a:t>
            </a:r>
            <a:r>
              <a:rPr kumimoji="0" lang="en-US" altLang="ko-KR" b="1" i="0" u="none" strike="noStrike" kern="0" cap="none" spc="0" normalizeH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b="1" i="0" u="none" strike="noStrike" kern="0" cap="none" spc="0" normalizeH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메탄</a:t>
            </a:r>
            <a:r>
              <a:rPr kumimoji="0" lang="en-US" altLang="ko-KR" b="1" i="0" u="none" strike="noStrike" kern="0" cap="none" spc="0" normalizeH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b="1" i="0" u="none" strike="noStrike" kern="0" cap="none" spc="0" normalizeH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알코올</a:t>
            </a:r>
            <a:r>
              <a:rPr kumimoji="0" lang="en-US" altLang="ko-KR" b="1" i="0" u="none" strike="noStrike" kern="0" cap="none" spc="0" normalizeH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b="1" i="0" u="none" strike="noStrike" kern="0" cap="none" spc="0" normalizeH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수소</a:t>
            </a:r>
            <a:r>
              <a:rPr kumimoji="0" lang="en-US" altLang="ko-KR" b="1" i="0" u="none" strike="noStrike" kern="0" cap="none" spc="0" normalizeH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b="1" i="0" u="none" strike="noStrike" kern="0" cap="none" spc="0" normalizeH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연기 감지</a:t>
            </a:r>
            <a:endParaRPr kumimoji="0" lang="en-US" altLang="ko-KR" sz="2000" i="0" u="none" strike="noStrike" kern="0" cap="none" spc="0" normalizeH="0" baseline="0" noProof="0" dirty="0">
              <a:ln>
                <a:noFill/>
              </a:ln>
              <a:solidFill>
                <a:srgbClr val="FF6E57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3" name="Picture 4" descr="MQ-2 SMOKE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8" t="24611" r="9795" b="28687"/>
          <a:stretch/>
        </p:blipFill>
        <p:spPr bwMode="auto">
          <a:xfrm rot="16200000">
            <a:off x="5174150" y="2203096"/>
            <a:ext cx="1225825" cy="81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262418" y="3325391"/>
            <a:ext cx="5276532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2400" kern="0" dirty="0">
                <a:solidFill>
                  <a:srgbClr val="FF6E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TTL Serial JPEG Camera with NTSC Video (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b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촬영</a:t>
            </a:r>
            <a:endParaRPr kumimoji="0" lang="en-US" altLang="ko-KR" sz="2000" i="0" u="none" strike="noStrike" kern="0" cap="none" spc="0" normalizeH="0" baseline="0" noProof="0" dirty="0">
              <a:ln>
                <a:noFill/>
              </a:ln>
              <a:solidFill>
                <a:srgbClr val="FF6E57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5" name="Picture 6" descr="TTL Serial JPEG Camera with NTSC Video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8" t="14384" r="25977" b="22157"/>
          <a:stretch/>
        </p:blipFill>
        <p:spPr bwMode="auto">
          <a:xfrm>
            <a:off x="5377014" y="3929899"/>
            <a:ext cx="1097275" cy="111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262418" y="5023327"/>
            <a:ext cx="782263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2400" kern="0" dirty="0">
                <a:solidFill>
                  <a:srgbClr val="FF6E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Arduino Ethernet + SD Card </a:t>
            </a:r>
            <a:r>
              <a:rPr lang="en-US" altLang="ko-KR" sz="2400" kern="0" dirty="0" err="1">
                <a:solidFill>
                  <a:srgbClr val="FF6E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soket</a:t>
            </a:r>
            <a:r>
              <a:rPr lang="en-US" altLang="ko-KR" sz="2400" kern="0" dirty="0">
                <a:solidFill>
                  <a:srgbClr val="FF6E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Shield (W5100)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2400" kern="0" dirty="0">
                <a:solidFill>
                  <a:srgbClr val="FF6E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kern="0" dirty="0">
                <a:solidFill>
                  <a:srgbClr val="FF6E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이더넷</a:t>
            </a:r>
            <a:r>
              <a:rPr lang="en-US" altLang="ko-KR" sz="2400" kern="0" dirty="0">
                <a:solidFill>
                  <a:srgbClr val="FF6E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+SD</a:t>
            </a:r>
            <a:r>
              <a:rPr lang="ko-KR" altLang="en-US" sz="2400" kern="0" dirty="0">
                <a:solidFill>
                  <a:srgbClr val="FF6E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 </a:t>
            </a:r>
            <a:r>
              <a:rPr lang="ko-KR" altLang="en-US" sz="2400" kern="0" dirty="0" err="1">
                <a:solidFill>
                  <a:srgbClr val="FF6E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쉴드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b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6E5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인터넷 연결 및 </a:t>
            </a:r>
            <a:r>
              <a:rPr lang="en-US" altLang="ko-KR" sz="2000" b="1" kern="0" dirty="0">
                <a:solidFill>
                  <a:srgbClr val="FF6E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SD</a:t>
            </a:r>
            <a:r>
              <a:rPr lang="ko-KR" altLang="en-US" sz="2000" b="1" kern="0" dirty="0">
                <a:solidFill>
                  <a:srgbClr val="FF6E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 읽고 쓰기</a:t>
            </a:r>
            <a:endParaRPr kumimoji="0" lang="en-US" altLang="ko-KR" sz="2000" i="0" u="none" strike="noStrike" kern="0" cap="none" spc="0" normalizeH="0" baseline="0" noProof="0" dirty="0">
              <a:ln>
                <a:noFill/>
              </a:ln>
              <a:solidFill>
                <a:srgbClr val="FF6E57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7" name="Picture 2" descr="Arduino Ethernet + SD Card socket Shield (W5100)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t="20240" r="3738" b="13061"/>
          <a:stretch/>
        </p:blipFill>
        <p:spPr bwMode="auto">
          <a:xfrm>
            <a:off x="6538428" y="4725144"/>
            <a:ext cx="2334132" cy="169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/>
          <p:cNvGrpSpPr/>
          <p:nvPr/>
        </p:nvGrpSpPr>
        <p:grpSpPr>
          <a:xfrm>
            <a:off x="6631877" y="1804525"/>
            <a:ext cx="2404620" cy="2628862"/>
            <a:chOff x="8353828" y="1965960"/>
            <a:chExt cx="3274783" cy="2405251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6"/>
            <a:srcRect l="43379" t="16553" r="24959" b="13716"/>
            <a:stretch/>
          </p:blipFill>
          <p:spPr>
            <a:xfrm>
              <a:off x="10263429" y="1965960"/>
              <a:ext cx="1365182" cy="2405251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7"/>
            <a:srcRect l="39025" t="13668" r="17989" b="16280"/>
            <a:stretch/>
          </p:blipFill>
          <p:spPr>
            <a:xfrm>
              <a:off x="8353828" y="1995555"/>
              <a:ext cx="1822252" cy="2375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321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703113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구조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4" descr="스마트폰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7" r="32963"/>
          <a:stretch/>
        </p:blipFill>
        <p:spPr bwMode="auto">
          <a:xfrm>
            <a:off x="7055991" y="2366744"/>
            <a:ext cx="1858914" cy="362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203490" y="2372494"/>
            <a:ext cx="4949003" cy="4237319"/>
            <a:chOff x="1143000" y="1826488"/>
            <a:chExt cx="9644351" cy="4376791"/>
          </a:xfrm>
        </p:grpSpPr>
        <p:sp>
          <p:nvSpPr>
            <p:cNvPr id="9" name="직사각형 8"/>
            <p:cNvSpPr/>
            <p:nvPr/>
          </p:nvSpPr>
          <p:spPr>
            <a:xfrm>
              <a:off x="1143000" y="1826488"/>
              <a:ext cx="9493323" cy="4376791"/>
            </a:xfrm>
            <a:prstGeom prst="rect">
              <a:avLst/>
            </a:prstGeom>
            <a:noFill/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485293" y="5062704"/>
              <a:ext cx="302058" cy="7259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Picture 4" descr="MQ-2 SMOKE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8" t="24611" r="9795" b="28687"/>
          <a:stretch/>
        </p:blipFill>
        <p:spPr bwMode="auto">
          <a:xfrm rot="10800000">
            <a:off x="4124295" y="2397999"/>
            <a:ext cx="950383" cy="63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TTL Serial JPEG Camera with NTSC Video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8" t="14384" r="25977" b="22157"/>
          <a:stretch/>
        </p:blipFill>
        <p:spPr bwMode="auto">
          <a:xfrm>
            <a:off x="3891920" y="2987194"/>
            <a:ext cx="1182758" cy="120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SMoke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3" t="8889" b="6957"/>
          <a:stretch/>
        </p:blipFill>
        <p:spPr bwMode="auto">
          <a:xfrm rot="16200000" flipV="1">
            <a:off x="1344505" y="2413468"/>
            <a:ext cx="1405623" cy="320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ire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98" y="4724534"/>
            <a:ext cx="1295718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아두이노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3" t="7398" r="11356" b="6761"/>
          <a:stretch/>
        </p:blipFill>
        <p:spPr bwMode="auto">
          <a:xfrm rot="5400000">
            <a:off x="4904532" y="2452812"/>
            <a:ext cx="1764327" cy="126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트위터에 대한 이미지 검색결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4" t="10022" r="10574" b="4797"/>
          <a:stretch/>
        </p:blipFill>
        <p:spPr bwMode="auto">
          <a:xfrm>
            <a:off x="6034102" y="1184433"/>
            <a:ext cx="1161143" cy="99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jpg file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28" y="4160298"/>
            <a:ext cx="1202286" cy="120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폭발: 8pt 17"/>
          <p:cNvSpPr/>
          <p:nvPr/>
        </p:nvSpPr>
        <p:spPr>
          <a:xfrm>
            <a:off x="1614416" y="2366744"/>
            <a:ext cx="2518125" cy="1793554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별: 꼭짓점 4개 18"/>
          <p:cNvSpPr/>
          <p:nvPr/>
        </p:nvSpPr>
        <p:spPr>
          <a:xfrm>
            <a:off x="4027177" y="3140348"/>
            <a:ext cx="949666" cy="927100"/>
          </a:xfrm>
          <a:prstGeom prst="star4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092541" y="2804731"/>
            <a:ext cx="15536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/>
              <a:t>LPG, 부탄, </a:t>
            </a:r>
            <a:endParaRPr lang="en-US" altLang="ko-KR" dirty="0"/>
          </a:p>
          <a:p>
            <a:pPr algn="ctr"/>
            <a:r>
              <a:rPr lang="ko-KR" altLang="en-US" dirty="0" err="1"/>
              <a:t>프로탄</a:t>
            </a:r>
            <a:r>
              <a:rPr lang="ko-KR" altLang="en-US" dirty="0"/>
              <a:t>, 메탄, </a:t>
            </a:r>
            <a:endParaRPr lang="en-US" altLang="ko-KR" dirty="0"/>
          </a:p>
          <a:p>
            <a:pPr algn="ctr"/>
            <a:r>
              <a:rPr lang="ko-KR" altLang="en-US" dirty="0"/>
              <a:t>수소, 연기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1022" y="6176712"/>
            <a:ext cx="229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관리자 스마트폰</a:t>
            </a:r>
          </a:p>
        </p:txBody>
      </p:sp>
    </p:spTree>
    <p:extLst>
      <p:ext uri="{BB962C8B-B14F-4D97-AF65-F5344CB8AC3E}">
        <p14:creationId xmlns:p14="http://schemas.microsoft.com/office/powerpoint/2010/main" val="11168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55 -0.11944 L 0.16693 -0.1236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69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0.17018 -0.0564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03" y="-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9" grpId="1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901656" y="260648"/>
            <a:ext cx="820891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구조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/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 </a:t>
            </a:r>
            <a:r>
              <a:rPr lang="ko-KR" altLang="en-US" sz="40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 설치 시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운용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/>
          <p:nvPr/>
        </p:nvPicPr>
        <p:blipFill rotWithShape="1">
          <a:blip r:embed="rId2"/>
          <a:srcRect l="13234" t="24444" r="8287" b="17686"/>
          <a:stretch/>
        </p:blipFill>
        <p:spPr bwMode="auto">
          <a:xfrm>
            <a:off x="701074" y="1682904"/>
            <a:ext cx="7884876" cy="38184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7381" y="5627509"/>
            <a:ext cx="757771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관리자 인증 과정을 통한 초기화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-7867" y="935395"/>
            <a:ext cx="9150105" cy="5400000"/>
            <a:chOff x="-7867" y="935395"/>
            <a:chExt cx="9150105" cy="5400000"/>
          </a:xfrm>
        </p:grpSpPr>
        <p:pic>
          <p:nvPicPr>
            <p:cNvPr id="8" name="그림 7"/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867" y="935395"/>
              <a:ext cx="3096000" cy="5400000"/>
            </a:xfrm>
            <a:prstGeom prst="rect">
              <a:avLst/>
            </a:prstGeom>
          </p:spPr>
        </p:pic>
        <p:pic>
          <p:nvPicPr>
            <p:cNvPr id="9" name="그림 8"/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1875" y="935395"/>
              <a:ext cx="3096000" cy="5400000"/>
            </a:xfrm>
            <a:prstGeom prst="rect">
              <a:avLst/>
            </a:prstGeom>
          </p:spPr>
        </p:pic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6238" y="935395"/>
              <a:ext cx="3096000" cy="54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701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703113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구조</a:t>
            </a:r>
            <a:endParaRPr lang="en-US" altLang="ko-KR" sz="6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/>
          <p:nvPr/>
        </p:nvPicPr>
        <p:blipFill rotWithShape="1">
          <a:blip r:embed="rId2"/>
          <a:srcRect r="9218"/>
          <a:stretch/>
        </p:blipFill>
        <p:spPr bwMode="auto">
          <a:xfrm>
            <a:off x="323528" y="1916832"/>
            <a:ext cx="8458006" cy="43924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2771800" y="2564904"/>
            <a:ext cx="2574089" cy="1724639"/>
            <a:chOff x="2771800" y="2592751"/>
            <a:chExt cx="2574089" cy="1724639"/>
          </a:xfrm>
        </p:grpSpPr>
        <p:sp>
          <p:nvSpPr>
            <p:cNvPr id="3" name="생각 풍선: 구름 모양 2"/>
            <p:cNvSpPr/>
            <p:nvPr/>
          </p:nvSpPr>
          <p:spPr>
            <a:xfrm>
              <a:off x="2771800" y="2592751"/>
              <a:ext cx="2574089" cy="1724639"/>
            </a:xfrm>
            <a:prstGeom prst="cloudCallout">
              <a:avLst>
                <a:gd name="adj1" fmla="val 134675"/>
                <a:gd name="adj2" fmla="val 9495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59832" y="3068960"/>
              <a:ext cx="18722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관리자가 상황을 파악하여</a:t>
              </a:r>
              <a:endParaRPr lang="en-US" altLang="ko-KR" dirty="0"/>
            </a:p>
            <a:p>
              <a:pPr algn="ctr"/>
              <a:r>
                <a:rPr lang="ko-KR" altLang="en-US" sz="2000" b="1" dirty="0">
                  <a:solidFill>
                    <a:srgbClr val="FF0000"/>
                  </a:solidFill>
                </a:rPr>
                <a:t>원터치 콜</a:t>
              </a:r>
              <a:r>
                <a:rPr lang="ko-KR" altLang="en-US" dirty="0"/>
                <a:t> 이용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5585</TotalTime>
  <Words>408</Words>
  <Application>Microsoft Office PowerPoint</Application>
  <PresentationFormat>화면 슬라이드 쇼(4:3)</PresentationFormat>
  <Paragraphs>138</Paragraphs>
  <Slides>19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Broadway</vt:lpstr>
      <vt:lpstr>휴먼둥근헤드라인</vt:lpstr>
      <vt:lpstr>Arial</vt:lpstr>
      <vt:lpstr>맑은 고딕</vt:lpstr>
      <vt:lpstr>나눔고딕 ExtraBold</vt:lpstr>
      <vt:lpstr>나눔고딕</vt:lpstr>
      <vt:lpstr>Wingdings</vt:lpstr>
      <vt:lpstr>나눔바른고딕</vt:lpstr>
      <vt:lpstr>나눔스퀘어 Bold</vt:lpstr>
      <vt:lpstr>배달의민족 한나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user</cp:lastModifiedBy>
  <cp:revision>421</cp:revision>
  <dcterms:created xsi:type="dcterms:W3CDTF">2014-05-20T10:28:59Z</dcterms:created>
  <dcterms:modified xsi:type="dcterms:W3CDTF">2016-10-05T08:59:26Z</dcterms:modified>
</cp:coreProperties>
</file>